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Roboto Slab"/>
      <p:regular r:id="rId30"/>
      <p:bold r:id="rId31"/>
    </p:embeddedFont>
    <p:embeddedFont>
      <p:font typeface="Roboto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bold.fntdata"/><Relationship Id="rId30" Type="http://schemas.openxmlformats.org/officeDocument/2006/relationships/font" Target="fonts/RobotoSlab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.fntdata"/><Relationship Id="rId10" Type="http://schemas.openxmlformats.org/officeDocument/2006/relationships/slide" Target="slides/slide5.xml"/><Relationship Id="rId32" Type="http://schemas.openxmlformats.org/officeDocument/2006/relationships/font" Target="fonts/Roboto-regular.fntdata"/><Relationship Id="rId13" Type="http://schemas.openxmlformats.org/officeDocument/2006/relationships/slide" Target="slides/slide8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b3b690ab5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b3b690ab5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b3b690ab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b3b690ab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b3b690ab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b3b690ab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b3b690ab5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b3b690ab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b3b690ab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b3b690ab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b3b690ab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b3b690ab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7b3b690ab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7b3b690ab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b3b690ab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b3b690ab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b728638b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b728638b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b728638b1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db728638b1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b3b690ab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b3b690ab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db728638b1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db728638b1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b728638b1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b728638b1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b728638b1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b728638b1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b3b690ab5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b3b690ab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b728638b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b728638b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b3b690ab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b3b690ab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b728638b1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b728638b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b728638b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b728638b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b3b690ab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b3b690a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b3b690ab5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b3b690ab5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b3b690ab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b3b690ab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b3b690ab5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b3b690ab5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1188925"/>
            <a:ext cx="69243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produtivos e análise de impactes na paisagem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0" y="3049450"/>
            <a:ext cx="5783400" cy="12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André Pereira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Cecília Bernardo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Joana Contente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Luana Moraes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Madalena Santos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259300" y="85725"/>
            <a:ext cx="83682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464100" y="1032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Especialização produtiva: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Maior nível de especialização produtiva: pecuária intensiva de bovinos de leite </a:t>
            </a:r>
            <a:r>
              <a:rPr lang="pt-PT"/>
              <a:t>( 4     ) </a:t>
            </a:r>
            <a:r>
              <a:rPr lang="pt-PT"/>
              <a:t>e viticultura </a:t>
            </a:r>
            <a:r>
              <a:rPr lang="pt-PT"/>
              <a:t>( 6     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Menor </a:t>
            </a:r>
            <a:r>
              <a:rPr lang="pt-PT"/>
              <a:t>nível de especialização produtiva: polipecuária extensiva em bovinos e caprinos ( 1     ) , e polipecuária extensiva em bovinos e ovinos ( 9     )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1843825" y="1974225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/>
          <p:nvPr/>
        </p:nvSpPr>
        <p:spPr>
          <a:xfrm>
            <a:off x="3761900" y="1974225"/>
            <a:ext cx="161100" cy="186000"/>
          </a:xfrm>
          <a:prstGeom prst="rect">
            <a:avLst/>
          </a:prstGeom>
          <a:solidFill>
            <a:srgbClr val="7D2F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2428725" y="3237175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7871500" y="3237175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87900" y="139300"/>
            <a:ext cx="8368200" cy="100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64100" y="1032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Padrão de especialização produtiva: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5078" r="0" t="0"/>
          <a:stretch/>
        </p:blipFill>
        <p:spPr>
          <a:xfrm>
            <a:off x="311700" y="2161400"/>
            <a:ext cx="8679899" cy="158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87900" y="150025"/>
            <a:ext cx="8368200" cy="9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4"/>
          <p:cNvSpPr txBox="1"/>
          <p:nvPr>
            <p:ph idx="1" type="body"/>
          </p:nvPr>
        </p:nvSpPr>
        <p:spPr>
          <a:xfrm>
            <a:off x="464100" y="1032625"/>
            <a:ext cx="855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</a:t>
            </a:r>
            <a:r>
              <a:rPr lang="pt-PT"/>
              <a:t>ensidade pecuária: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Maior densidade pecuária: pecuária intensiva de bovinos de leite </a:t>
            </a:r>
            <a:r>
              <a:rPr lang="pt-PT"/>
              <a:t>( 4     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Menor densidade pecuária: polipecuária extensiva de bovinos e ovinos ( 2     ), e semelhança entre os clusters de polipecuária extensiva e os restantes </a:t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7938175" y="16285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8595000" y="2571750"/>
            <a:ext cx="161100" cy="186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387900" y="182175"/>
            <a:ext cx="8368200" cy="9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464100" y="995375"/>
            <a:ext cx="8368200" cy="3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Composição do efetivo pecuário:</a:t>
            </a:r>
            <a:endParaRPr/>
          </a:p>
        </p:txBody>
      </p:sp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25" y="2058125"/>
            <a:ext cx="7848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387900" y="107150"/>
            <a:ext cx="8368200" cy="103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6"/>
          <p:cNvSpPr txBox="1"/>
          <p:nvPr>
            <p:ph idx="1" type="body"/>
          </p:nvPr>
        </p:nvSpPr>
        <p:spPr>
          <a:xfrm>
            <a:off x="464100" y="1032625"/>
            <a:ext cx="867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Uso da superfície agrícola: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superfície de terra arável: pecuária intensiva especializada de bovinos de leite </a:t>
            </a:r>
            <a:r>
              <a:rPr lang="pt-PT"/>
              <a:t>( 4     ) </a:t>
            </a:r>
            <a:r>
              <a:rPr lang="pt-PT"/>
              <a:t> e culturas intensivas arvenses e hortícolas </a:t>
            </a:r>
            <a:r>
              <a:rPr lang="pt-PT"/>
              <a:t>( 7     ) </a:t>
            </a:r>
            <a:r>
              <a:rPr lang="pt-PT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culturas permanentes: viticultura especializada </a:t>
            </a:r>
            <a:r>
              <a:rPr lang="pt-PT"/>
              <a:t>( 6     ) </a:t>
            </a:r>
            <a:r>
              <a:rPr lang="pt-PT"/>
              <a:t>e culturas intensivas frutícolas </a:t>
            </a:r>
            <a:r>
              <a:rPr lang="pt-PT"/>
              <a:t>( 8     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prados e pastagens: </a:t>
            </a:r>
            <a:r>
              <a:rPr lang="pt-PT"/>
              <a:t>polipecuária extensiva em bovinos e caprinos ( 1     ) , e polipecuária extensiva em bovinos e ovinos ( 9     )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6"/>
          <p:cNvSpPr/>
          <p:nvPr/>
        </p:nvSpPr>
        <p:spPr>
          <a:xfrm>
            <a:off x="6939250" y="1933450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6"/>
          <p:cNvSpPr/>
          <p:nvPr/>
        </p:nvSpPr>
        <p:spPr>
          <a:xfrm>
            <a:off x="1804525" y="19334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6"/>
          <p:cNvSpPr/>
          <p:nvPr/>
        </p:nvSpPr>
        <p:spPr>
          <a:xfrm>
            <a:off x="3453275" y="2571750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6"/>
          <p:cNvSpPr/>
          <p:nvPr/>
        </p:nvSpPr>
        <p:spPr>
          <a:xfrm>
            <a:off x="6716175" y="2275425"/>
            <a:ext cx="161100" cy="186000"/>
          </a:xfrm>
          <a:prstGeom prst="rect">
            <a:avLst/>
          </a:prstGeom>
          <a:solidFill>
            <a:srgbClr val="7D2F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6"/>
          <p:cNvSpPr/>
          <p:nvPr/>
        </p:nvSpPr>
        <p:spPr>
          <a:xfrm>
            <a:off x="8681725" y="2901175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6"/>
          <p:cNvSpPr/>
          <p:nvPr/>
        </p:nvSpPr>
        <p:spPr>
          <a:xfrm>
            <a:off x="6075250" y="319630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87900" y="160725"/>
            <a:ext cx="8368200" cy="9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464100" y="1032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F</a:t>
            </a:r>
            <a:r>
              <a:rPr lang="pt-PT"/>
              <a:t>ração da freguesia ocupada por agricultura: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Maior fração da freguesia ocupada por agricultura: </a:t>
            </a:r>
            <a:r>
              <a:rPr b="1" lang="pt-PT"/>
              <a:t>polipecuária extensiva em bovinos e caprinos </a:t>
            </a:r>
            <a:r>
              <a:rPr lang="pt-PT"/>
              <a:t>( 1    ) </a:t>
            </a:r>
            <a:r>
              <a:rPr b="1" lang="pt-PT"/>
              <a:t>, polipecuária extensiva em bovinos e ovinos </a:t>
            </a:r>
            <a:r>
              <a:rPr lang="pt-PT"/>
              <a:t>( 9      ) </a:t>
            </a:r>
            <a:r>
              <a:rPr b="1" lang="pt-PT"/>
              <a:t>, </a:t>
            </a:r>
            <a:r>
              <a:rPr lang="pt-PT"/>
              <a:t>pecuária intensiva  especializada em bovinos de leite ( 4     ) , e culturas intensivas frutícolas e hortícolas ( 8     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 </a:t>
            </a:r>
            <a:r>
              <a:rPr lang="pt-PT"/>
              <a:t>Menor fração da freguesia ocupada por agricultura: culturas intensivas arvenses e hortícolas ( 7     ) </a:t>
            </a:r>
            <a:endParaRPr/>
          </a:p>
        </p:txBody>
      </p:sp>
      <p:sp>
        <p:nvSpPr>
          <p:cNvPr id="177" name="Google Shape;177;p27"/>
          <p:cNvSpPr/>
          <p:nvPr/>
        </p:nvSpPr>
        <p:spPr>
          <a:xfrm>
            <a:off x="1218725" y="22382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3665075" y="1995325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/>
          <p:nvPr/>
        </p:nvSpPr>
        <p:spPr>
          <a:xfrm>
            <a:off x="7476600" y="22382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7"/>
          <p:cNvSpPr/>
          <p:nvPr/>
        </p:nvSpPr>
        <p:spPr>
          <a:xfrm>
            <a:off x="5551000" y="2576650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/>
          <p:nvPr/>
        </p:nvSpPr>
        <p:spPr>
          <a:xfrm>
            <a:off x="3578325" y="3230825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163100" y="2437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Tecnologia refletida nos sistemas de produção</a:t>
            </a:r>
            <a:endParaRPr/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5175" y="1377500"/>
            <a:ext cx="5962650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8"/>
          <p:cNvSpPr txBox="1"/>
          <p:nvPr/>
        </p:nvSpPr>
        <p:spPr>
          <a:xfrm>
            <a:off x="2309825" y="1377500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Roboto"/>
                <a:ea typeface="Roboto"/>
                <a:cs typeface="Roboto"/>
                <a:sym typeface="Roboto"/>
              </a:rPr>
              <a:t>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2554025" y="2303800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Roboto"/>
                <a:ea typeface="Roboto"/>
                <a:cs typeface="Roboto"/>
                <a:sym typeface="Roboto"/>
              </a:rPr>
              <a:t>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0" name="Google Shape;190;p28"/>
          <p:cNvSpPr txBox="1"/>
          <p:nvPr/>
        </p:nvSpPr>
        <p:spPr>
          <a:xfrm>
            <a:off x="6481775" y="3181350"/>
            <a:ext cx="3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Roboto"/>
                <a:ea typeface="Roboto"/>
                <a:cs typeface="Roboto"/>
                <a:sym typeface="Roboto"/>
              </a:rPr>
              <a:t>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/>
          <p:nvPr>
            <p:ph type="title"/>
          </p:nvPr>
        </p:nvSpPr>
        <p:spPr>
          <a:xfrm>
            <a:off x="387900" y="153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</a:t>
            </a:r>
            <a:endParaRPr/>
          </a:p>
        </p:txBody>
      </p:sp>
      <p:sp>
        <p:nvSpPr>
          <p:cNvPr id="196" name="Google Shape;196;p29"/>
          <p:cNvSpPr txBox="1"/>
          <p:nvPr>
            <p:ph idx="1" type="body"/>
          </p:nvPr>
        </p:nvSpPr>
        <p:spPr>
          <a:xfrm>
            <a:off x="954650" y="10322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Composição da paisagem: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00" y="1661550"/>
            <a:ext cx="7794600" cy="24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"/>
          <p:cNvSpPr txBox="1"/>
          <p:nvPr>
            <p:ph type="title"/>
          </p:nvPr>
        </p:nvSpPr>
        <p:spPr>
          <a:xfrm>
            <a:off x="387900" y="2115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 (cont.)</a:t>
            </a:r>
            <a:endParaRPr/>
          </a:p>
        </p:txBody>
      </p:sp>
      <p:sp>
        <p:nvSpPr>
          <p:cNvPr id="203" name="Google Shape;203;p30"/>
          <p:cNvSpPr txBox="1"/>
          <p:nvPr>
            <p:ph idx="1" type="body"/>
          </p:nvPr>
        </p:nvSpPr>
        <p:spPr>
          <a:xfrm>
            <a:off x="464100" y="991725"/>
            <a:ext cx="8533800" cy="40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Composição da paisagem agrícola: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alto: pecuária intensiva especializada de bovinos de leite ( 4     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baixo: polipecuária extensiva de bovinos e caprinos ( 1     ) , e polipecuária extensiva de bovinos e ovinos ( 9     )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Composição da paisagem Mosaico: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alto: culturas intensivas frutícolas ( 8     ) , viticultura especializada, (6    ) e misto de polipecuárias e policulturas ( 5    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baixo: polipecuária extensiva de bovinos e caprinos ( 1   ) , pecuária especializada intensiva de bovinos de leite ( 4     ) , culturas intensivas arvenses e hortícolas (7    ), e polipecuária extensiva de bovinos e ovinos (9   ) </a:t>
            </a:r>
            <a:endParaRPr/>
          </a:p>
        </p:txBody>
      </p:sp>
      <p:sp>
        <p:nvSpPr>
          <p:cNvPr id="204" name="Google Shape;204;p30"/>
          <p:cNvSpPr/>
          <p:nvPr/>
        </p:nvSpPr>
        <p:spPr>
          <a:xfrm>
            <a:off x="7726025" y="1565388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0"/>
          <p:cNvSpPr/>
          <p:nvPr/>
        </p:nvSpPr>
        <p:spPr>
          <a:xfrm>
            <a:off x="7169700" y="1875350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30"/>
          <p:cNvSpPr/>
          <p:nvPr/>
        </p:nvSpPr>
        <p:spPr>
          <a:xfrm>
            <a:off x="5707250" y="22170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0"/>
          <p:cNvSpPr/>
          <p:nvPr/>
        </p:nvSpPr>
        <p:spPr>
          <a:xfrm>
            <a:off x="3481000" y="44195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0"/>
          <p:cNvSpPr/>
          <p:nvPr/>
        </p:nvSpPr>
        <p:spPr>
          <a:xfrm>
            <a:off x="8595000" y="4419550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0"/>
          <p:cNvSpPr/>
          <p:nvPr/>
        </p:nvSpPr>
        <p:spPr>
          <a:xfrm>
            <a:off x="5707250" y="4109075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>
            <a:off x="5258000" y="3515750"/>
            <a:ext cx="161100" cy="1860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5419100" y="3157800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0"/>
          <p:cNvSpPr/>
          <p:nvPr/>
        </p:nvSpPr>
        <p:spPr>
          <a:xfrm>
            <a:off x="8595000" y="3157800"/>
            <a:ext cx="161100" cy="186000"/>
          </a:xfrm>
          <a:prstGeom prst="rect">
            <a:avLst/>
          </a:prstGeom>
          <a:solidFill>
            <a:srgbClr val="7D2F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7107725" y="3786775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type="title"/>
          </p:nvPr>
        </p:nvSpPr>
        <p:spPr>
          <a:xfrm>
            <a:off x="387900" y="190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 (cont.)</a:t>
            </a:r>
            <a:endParaRPr/>
          </a:p>
        </p:txBody>
      </p:sp>
      <p:sp>
        <p:nvSpPr>
          <p:cNvPr id="219" name="Google Shape;219;p31"/>
          <p:cNvSpPr txBox="1"/>
          <p:nvPr>
            <p:ph idx="1" type="body"/>
          </p:nvPr>
        </p:nvSpPr>
        <p:spPr>
          <a:xfrm>
            <a:off x="464100" y="1032625"/>
            <a:ext cx="8484600" cy="338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Composição da paisagem floresta nativa: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pt-PT"/>
              <a:t>Mais alto: polipecuária extensiva de bovinos e ovinos( 9     ) , culturas intensivas frutícolas ( 8     ) , polipecuária extensiva de bovinos e caprinos( 1     ) , e polipecuária de bovinos e ovinos ( 2     )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pt-PT"/>
              <a:t>Mais baixo: pecuária intensiva especializada de bovinos de leite ( 4     ) , e culturas intensivas arvenses e hortícolas ( 7    )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Composição da paisagem floresta de produção: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pt-PT"/>
              <a:t>Mais alto: pecuária intensiva de bovinos de leite ( 4     ) , e misto de polipecuárias e policulturas (5     )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❏"/>
            </a:pPr>
            <a:r>
              <a:rPr lang="pt-PT"/>
              <a:t>Mais baixo: culturas intensivas frutícolas (8     ) , polipecuária extensiva de bovinos e ovinos( 9     ) , e polipecuária extensiva de bovinos e caprinos ( 1     ) </a:t>
            </a: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6324525" y="15748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2276300" y="1760850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/>
          <p:nvPr/>
        </p:nvSpPr>
        <p:spPr>
          <a:xfrm>
            <a:off x="7235350" y="1760850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1"/>
          <p:cNvSpPr/>
          <p:nvPr/>
        </p:nvSpPr>
        <p:spPr>
          <a:xfrm>
            <a:off x="4491450" y="1946850"/>
            <a:ext cx="161100" cy="186000"/>
          </a:xfrm>
          <a:prstGeom prst="rect">
            <a:avLst/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1"/>
          <p:cNvSpPr/>
          <p:nvPr/>
        </p:nvSpPr>
        <p:spPr>
          <a:xfrm>
            <a:off x="7396450" y="23857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1"/>
          <p:cNvSpPr/>
          <p:nvPr/>
        </p:nvSpPr>
        <p:spPr>
          <a:xfrm>
            <a:off x="4330350" y="2632525"/>
            <a:ext cx="161100" cy="1860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1"/>
          <p:cNvSpPr/>
          <p:nvPr/>
        </p:nvSpPr>
        <p:spPr>
          <a:xfrm>
            <a:off x="5881400" y="33050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1"/>
          <p:cNvSpPr/>
          <p:nvPr/>
        </p:nvSpPr>
        <p:spPr>
          <a:xfrm>
            <a:off x="2437400" y="3643450"/>
            <a:ext cx="161100" cy="1860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1"/>
          <p:cNvSpPr/>
          <p:nvPr/>
        </p:nvSpPr>
        <p:spPr>
          <a:xfrm>
            <a:off x="5212900" y="3829450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31"/>
          <p:cNvSpPr/>
          <p:nvPr/>
        </p:nvSpPr>
        <p:spPr>
          <a:xfrm>
            <a:off x="2115200" y="40154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1"/>
          <p:cNvSpPr/>
          <p:nvPr/>
        </p:nvSpPr>
        <p:spPr>
          <a:xfrm>
            <a:off x="7235350" y="4015450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Objetivos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328750"/>
            <a:ext cx="8368200" cy="36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Identificar os sistemas de produção agrícola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Caracterizar os sistemas de produção segundo: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intensidade produtiva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capacidade e produtividade do trabalho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nível e padrão de especialização produtiva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densidade e composição do efetivo pecuário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uso da superfície agrícola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fração do território ocupada por agricultura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Interpretar a tecnologia refletida nos sistemas de produção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Analisar o efeito do sistema de produção na: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composição e heterogeneidade da paisagem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❏"/>
            </a:pPr>
            <a:r>
              <a:rPr lang="pt-PT"/>
              <a:t>área ardida acumulada num determinado período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387900" y="2651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 (cont.)</a:t>
            </a:r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441075" y="14864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Composição da paisagem em s</a:t>
            </a:r>
            <a:r>
              <a:rPr lang="pt-PT"/>
              <a:t>ucessão ecológica: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alto: </a:t>
            </a:r>
            <a:r>
              <a:rPr lang="pt-PT"/>
              <a:t>polipecuária extensiva de bovinos e caprinos (1   ) e polipecuária extensiva de bovinos e ovinos (9   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baixo: pecuária intensiva especializada de bovinos de leite (4    )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2"/>
          <p:cNvSpPr/>
          <p:nvPr/>
        </p:nvSpPr>
        <p:spPr>
          <a:xfrm>
            <a:off x="6859825" y="2087050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      </a:t>
            </a:r>
            <a:endParaRPr/>
          </a:p>
        </p:txBody>
      </p:sp>
      <p:sp>
        <p:nvSpPr>
          <p:cNvPr id="238" name="Google Shape;238;p32"/>
          <p:cNvSpPr/>
          <p:nvPr/>
        </p:nvSpPr>
        <p:spPr>
          <a:xfrm>
            <a:off x="4289075" y="2385750"/>
            <a:ext cx="161100" cy="186000"/>
          </a:xfrm>
          <a:prstGeom prst="rect">
            <a:avLst/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2"/>
          <p:cNvSpPr/>
          <p:nvPr/>
        </p:nvSpPr>
        <p:spPr>
          <a:xfrm>
            <a:off x="7752700" y="275880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/>
          <p:nvPr>
            <p:ph type="title"/>
          </p:nvPr>
        </p:nvSpPr>
        <p:spPr>
          <a:xfrm>
            <a:off x="387900" y="265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 (cont.)</a:t>
            </a:r>
            <a:endParaRPr/>
          </a:p>
        </p:txBody>
      </p:sp>
      <p:sp>
        <p:nvSpPr>
          <p:cNvPr id="245" name="Google Shape;245;p33"/>
          <p:cNvSpPr txBox="1"/>
          <p:nvPr>
            <p:ph idx="1" type="body"/>
          </p:nvPr>
        </p:nvSpPr>
        <p:spPr>
          <a:xfrm>
            <a:off x="510300" y="1262425"/>
            <a:ext cx="8368200" cy="37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Biodiversidade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Índices de Shannon e Evenness: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alto: Viticultura especializada </a:t>
            </a:r>
            <a:r>
              <a:rPr lang="pt-PT"/>
              <a:t>(6     )</a:t>
            </a:r>
            <a:r>
              <a:rPr lang="pt-PT"/>
              <a:t>, polipecuárias e policulturas com frutos de casca rija </a:t>
            </a:r>
            <a:r>
              <a:rPr lang="pt-PT"/>
              <a:t>(5     )</a:t>
            </a:r>
            <a:r>
              <a:rPr lang="pt-PT"/>
              <a:t>, culturas intensivas frutícolas </a:t>
            </a:r>
            <a:r>
              <a:rPr lang="pt-PT"/>
              <a:t>(8     )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baixo: Pecuária intensiva especializada em bovinos de leite </a:t>
            </a:r>
            <a:r>
              <a:rPr lang="pt-PT"/>
              <a:t>(4     )</a:t>
            </a:r>
            <a:r>
              <a:rPr lang="pt-PT"/>
              <a:t>, culturas intensivas arvenses e hortícolas </a:t>
            </a:r>
            <a:r>
              <a:rPr lang="pt-PT"/>
              <a:t>(7     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33"/>
          <p:cNvSpPr/>
          <p:nvPr/>
        </p:nvSpPr>
        <p:spPr>
          <a:xfrm>
            <a:off x="4914000" y="2316275"/>
            <a:ext cx="161100" cy="186000"/>
          </a:xfrm>
          <a:prstGeom prst="rect">
            <a:avLst/>
          </a:prstGeom>
          <a:solidFill>
            <a:srgbClr val="7D2F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33"/>
          <p:cNvSpPr/>
          <p:nvPr/>
        </p:nvSpPr>
        <p:spPr>
          <a:xfrm>
            <a:off x="3345425" y="2633475"/>
            <a:ext cx="161100" cy="1860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3"/>
          <p:cNvSpPr/>
          <p:nvPr/>
        </p:nvSpPr>
        <p:spPr>
          <a:xfrm>
            <a:off x="6987300" y="2633475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5536675" y="3214975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7929775" y="2942225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"/>
          <p:cNvSpPr txBox="1"/>
          <p:nvPr>
            <p:ph type="title"/>
          </p:nvPr>
        </p:nvSpPr>
        <p:spPr>
          <a:xfrm>
            <a:off x="441475" y="2330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 (cont.)</a:t>
            </a:r>
            <a:endParaRPr/>
          </a:p>
        </p:txBody>
      </p:sp>
      <p:sp>
        <p:nvSpPr>
          <p:cNvPr id="256" name="Google Shape;256;p34"/>
          <p:cNvSpPr txBox="1"/>
          <p:nvPr>
            <p:ph idx="1" type="body"/>
          </p:nvPr>
        </p:nvSpPr>
        <p:spPr>
          <a:xfrm>
            <a:off x="495050" y="10052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Área ardida</a:t>
            </a:r>
            <a:r>
              <a:rPr lang="pt-PT"/>
              <a:t>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alto: Polipecuária extensiva de bovinos e caprinos </a:t>
            </a:r>
            <a:r>
              <a:rPr lang="pt-PT"/>
              <a:t>(1     )</a:t>
            </a:r>
            <a:r>
              <a:rPr lang="pt-PT"/>
              <a:t>, polipecuária extensiva de bovinos e ovinos </a:t>
            </a:r>
            <a:r>
              <a:rPr lang="pt-PT"/>
              <a:t>(9     )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Mais baixo: Pecuária intensiva especializada de bovinos de leite </a:t>
            </a:r>
            <a:r>
              <a:rPr lang="pt-PT"/>
              <a:t>(4     )</a:t>
            </a:r>
            <a:r>
              <a:rPr lang="pt-PT"/>
              <a:t> , culturas intensivas arvenses e hortícolas </a:t>
            </a:r>
            <a:r>
              <a:rPr lang="pt-PT"/>
              <a:t>(7     )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4"/>
          <p:cNvSpPr/>
          <p:nvPr/>
        </p:nvSpPr>
        <p:spPr>
          <a:xfrm>
            <a:off x="6913350" y="1576875"/>
            <a:ext cx="161100" cy="186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4"/>
          <p:cNvSpPr/>
          <p:nvPr/>
        </p:nvSpPr>
        <p:spPr>
          <a:xfrm>
            <a:off x="4410900" y="1933025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4"/>
          <p:cNvSpPr/>
          <p:nvPr/>
        </p:nvSpPr>
        <p:spPr>
          <a:xfrm>
            <a:off x="7811825" y="2246375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4"/>
          <p:cNvSpPr/>
          <p:nvPr/>
        </p:nvSpPr>
        <p:spPr>
          <a:xfrm>
            <a:off x="5486150" y="2543050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5"/>
          <p:cNvSpPr txBox="1"/>
          <p:nvPr>
            <p:ph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Análise de impactes (cont.)</a:t>
            </a:r>
            <a:endParaRPr/>
          </a:p>
        </p:txBody>
      </p:sp>
      <p:sp>
        <p:nvSpPr>
          <p:cNvPr id="266" name="Google Shape;266;p35"/>
          <p:cNvSpPr txBox="1"/>
          <p:nvPr>
            <p:ph idx="1" type="body"/>
          </p:nvPr>
        </p:nvSpPr>
        <p:spPr>
          <a:xfrm>
            <a:off x="997500" y="1032625"/>
            <a:ext cx="8368200" cy="34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>
                <a:latin typeface="Roboto Slab"/>
                <a:ea typeface="Roboto Slab"/>
                <a:cs typeface="Roboto Slab"/>
                <a:sym typeface="Roboto Slab"/>
              </a:rPr>
              <a:t>Heterogeneidade da paisagem</a:t>
            </a:r>
            <a:endParaRPr sz="600"/>
          </a:p>
        </p:txBody>
      </p:sp>
      <p:pic>
        <p:nvPicPr>
          <p:cNvPr id="267" name="Google Shape;26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11064"/>
            <a:ext cx="9143999" cy="1978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title"/>
          </p:nvPr>
        </p:nvSpPr>
        <p:spPr>
          <a:xfrm>
            <a:off x="387900" y="3818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Cruzamento entre clusters</a:t>
            </a:r>
            <a:endParaRPr/>
          </a:p>
        </p:txBody>
      </p:sp>
      <p:pic>
        <p:nvPicPr>
          <p:cNvPr id="273" name="Google Shape;2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00" y="2688825"/>
            <a:ext cx="8410827" cy="229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72725"/>
            <a:ext cx="88392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Metodologia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313750"/>
            <a:ext cx="8560500" cy="3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pt-PT"/>
              <a:t>Análise</a:t>
            </a:r>
            <a:r>
              <a:rPr lang="pt-PT"/>
              <a:t> dos SPA’s e impactos nas Paisagens da área de estudo A (Noroeste de Portugal) fragmentada em 1381 Freguesias;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PT"/>
              <a:t>Identificação das </a:t>
            </a:r>
            <a:r>
              <a:rPr b="1" lang="pt-PT"/>
              <a:t>variáveis</a:t>
            </a:r>
            <a:r>
              <a:rPr lang="pt-PT"/>
              <a:t> pertinentes :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PT"/>
              <a:t>SPA’s: Intensidade produtiva, capacidade do trabalho, produtividade do trabalho, nível de especialização produtiva, padrão de especialização produtiva, densidade pecuária, composição do efetivo pecuário, uso da superfície agrícola, e fração do território ocupado por agricultura;</a:t>
            </a:r>
            <a:endParaRPr/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PT"/>
              <a:t>Impactos na Paisagem: composição da paisagem, heterogeneidade da paisagem, área ardida acumulada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Metodologia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87900" y="1489825"/>
            <a:ext cx="8368200" cy="3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➔"/>
            </a:pPr>
            <a:r>
              <a:rPr lang="pt-PT"/>
              <a:t>Seleção </a:t>
            </a:r>
            <a:r>
              <a:rPr lang="pt-PT"/>
              <a:t>de </a:t>
            </a:r>
            <a:r>
              <a:rPr b="1" lang="pt-PT"/>
              <a:t>9 clusters dos SPA’s</a:t>
            </a:r>
            <a:r>
              <a:rPr lang="pt-PT"/>
              <a:t> de SPA’s com o software SPSS a partir dos dendogramas;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PT"/>
              <a:t>Seleção de </a:t>
            </a:r>
            <a:r>
              <a:rPr b="1" lang="pt-PT"/>
              <a:t>4 clusters de Paisagem</a:t>
            </a:r>
            <a:r>
              <a:rPr lang="pt-PT"/>
              <a:t> com o software SPSS a partir dos dendogramas;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pt-PT"/>
              <a:t> </a:t>
            </a:r>
            <a:r>
              <a:rPr b="1" lang="pt-PT"/>
              <a:t>Diagnóstico</a:t>
            </a:r>
            <a:r>
              <a:rPr lang="pt-PT"/>
              <a:t> dos SPA’s e Paisagens a partir  de cálculo percentual das variáveis sobre as freguesias;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b="1" lang="pt-PT"/>
              <a:t>Cruzamento</a:t>
            </a:r>
            <a:r>
              <a:rPr lang="pt-PT"/>
              <a:t> entre os clusters de SPA e Paisagem.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87900" y="20645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pt-PT" sz="2400"/>
              <a:t>Caracterização dos sistemas de produção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75619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619" y="1720900"/>
            <a:ext cx="3841877" cy="15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7900" y="229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</a:t>
            </a:r>
            <a:endParaRPr/>
          </a:p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540300" y="1056075"/>
            <a:ext cx="8368200" cy="35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Intensidade produtiva: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Clusters com maior intensidade produtiva: especializado em bovinos de leite (4     )e culturas intensivas e arvenses e hortícolas</a:t>
            </a:r>
            <a:r>
              <a:rPr lang="pt-PT"/>
              <a:t> (7    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Clusters com menor intensidade produtiva: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polipecuária extensiva em bovinos e caprinos </a:t>
            </a:r>
            <a:r>
              <a:rPr lang="pt-PT"/>
              <a:t> (1     ),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e</a:t>
            </a:r>
            <a:r>
              <a:rPr lang="pt-PT"/>
              <a:t> polipecuária extensiva em bovinos e ovinos </a:t>
            </a:r>
            <a:r>
              <a:rPr lang="pt-PT"/>
              <a:t> (9     ).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1883875" y="19334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6939250" y="1933450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6087750" y="3250875"/>
            <a:ext cx="161100" cy="1860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6087750" y="37007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87900" y="171450"/>
            <a:ext cx="8368200" cy="9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540300" y="1032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Capacidade de trabalho: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pt-PT"/>
              <a:t>Clusters com maior capacidade de trabalho: polipecuária extensiva em bovinos e caprinos (1     ) , e polipecuária extensiva em bovinos e ovinos ( 9    );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❏"/>
            </a:pPr>
            <a:r>
              <a:rPr lang="pt-PT"/>
              <a:t>Clusters com menor capacidade de trabalho: misto de polipecuárias e policulturas (5     ), viticultura especializada (6    ), culturas arvenses e hortícolas(7    ), e culturas intensivas frutícolas (8     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2176800" y="1837850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0"/>
          <p:cNvSpPr/>
          <p:nvPr/>
        </p:nvSpPr>
        <p:spPr>
          <a:xfrm>
            <a:off x="7167200" y="1837850"/>
            <a:ext cx="161100" cy="186000"/>
          </a:xfrm>
          <a:prstGeom prst="rect">
            <a:avLst/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0"/>
          <p:cNvSpPr/>
          <p:nvPr/>
        </p:nvSpPr>
        <p:spPr>
          <a:xfrm>
            <a:off x="7604300" y="2931000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/>
          <p:nvPr/>
        </p:nvSpPr>
        <p:spPr>
          <a:xfrm>
            <a:off x="4245975" y="2931000"/>
            <a:ext cx="161100" cy="186000"/>
          </a:xfrm>
          <a:prstGeom prst="rect">
            <a:avLst/>
          </a:prstGeom>
          <a:solidFill>
            <a:srgbClr val="7D2FA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/>
        </p:nvSpPr>
        <p:spPr>
          <a:xfrm>
            <a:off x="4084875" y="3237100"/>
            <a:ext cx="161100" cy="186000"/>
          </a:xfrm>
          <a:prstGeom prst="rect">
            <a:avLst/>
          </a:prstGeom>
          <a:solidFill>
            <a:srgbClr val="E55A3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/>
          <p:nvPr/>
        </p:nvSpPr>
        <p:spPr>
          <a:xfrm rot="10800000">
            <a:off x="1324265" y="2931012"/>
            <a:ext cx="161100" cy="186000"/>
          </a:xfrm>
          <a:prstGeom prst="rect">
            <a:avLst/>
          </a:prstGeom>
          <a:solidFill>
            <a:srgbClr val="7F6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87900" y="160725"/>
            <a:ext cx="8368200" cy="98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Caracterização dos Sistemas de Produção (cont.)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464100" y="10326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Produtividade do trabalho: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Maior produtividade do trabalho: especializado em bovinos de leite ( 4     ) e culturas intensivas e arvenses e hortícolas ( 7     );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pt-PT"/>
              <a:t>Menor produtividade do trabalho: polipecuária extensiva em bovinos e caprinos ( 1     ), e polipecuária extensiva em bovinos e ovinos ( 9      ).</a:t>
            </a: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5761050" y="1957800"/>
            <a:ext cx="161100" cy="186000"/>
          </a:xfrm>
          <a:prstGeom prst="rect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2276325" y="3185950"/>
            <a:ext cx="161100" cy="1860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7644775" y="3185950"/>
            <a:ext cx="161100" cy="186000"/>
          </a:xfrm>
          <a:prstGeom prst="rect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8164850" y="1622250"/>
            <a:ext cx="161100" cy="186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